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92"/>
    <p:restoredTop sz="66350"/>
  </p:normalViewPr>
  <p:slideViewPr>
    <p:cSldViewPr snapToGrid="0" snapToObjects="1">
      <p:cViewPr varScale="1">
        <p:scale>
          <a:sx n="76" d="100"/>
          <a:sy n="76" d="100"/>
        </p:scale>
        <p:origin x="308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7" name="Shape 12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After about a day of struggling and failing to compile anything, I managed to install the SDK and compile the needed binaries.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1" name="Shape 18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Here’s where things really started to spiral out of control…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Shape 1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camera’s storage is separated into two parts:</a:t>
            </a:r>
          </a:p>
          <a:p>
            <a:pPr marL="436562" indent="-436562">
              <a:buSzPct val="100000"/>
              <a:buAutoNum type="arabicPeriod"/>
            </a:pPr>
            <a:r>
              <a:t>An onboard SPI flash chip similar to the type you mind find in a PC storing the BIOS. On the camera, it stores the boot loader, kernel, root filesystem, and home file system.</a:t>
            </a:r>
          </a:p>
          <a:p>
            <a:pPr marL="436562" indent="-436562">
              <a:buSzPct val="100000"/>
              <a:buAutoNum type="arabicPeriod"/>
            </a:pPr>
            <a:r>
              <a:t>An external MicroSD card to store the full length recordings.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1" name="Shape 1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 order to keep costs down, the flash chip has was sized to just fit it’s contents and is almost entirely utilized. 128 Mega</a:t>
            </a:r>
            <a:r>
              <a:rPr i="1"/>
              <a:t>bits</a:t>
            </a:r>
            <a:r>
              <a:t> is only 16 Mega</a:t>
            </a:r>
            <a:r>
              <a:rPr i="1"/>
              <a:t>bytes. </a:t>
            </a:r>
            <a:r>
              <a:t>This didn’t leave much room for curl and my other utilities.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" name="Shape 1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 needed to free up some space for my new binaries, so I deleted files I thought the camera might be able to live without…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3" name="Shape 2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 bricked the camera, and it would no longer boot.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3" name="Shape 2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 I took the “obvious” next logical step. I would take the camera apart and manually reprogram the onboard storage so I could then fit my binaries and make the camera secure.</a:t>
            </a:r>
          </a:p>
          <a:p>
            <a:endParaRPr/>
          </a:p>
          <a:p>
            <a:r>
              <a:t>I tried connecting tiny test clips to it, but no luck, I couldn’t make a reliable connection and I couldn’t be sure that other elements of the camera we’re affecting the flash chip. 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9" name="Shape 2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few weeks before this all started, I got myself a small CNC Mill / Laser Engraver. The idea being that I could eventually make my own prototype printed circuit boards from my apartment. What better time to start when you’re neck deep in another project…</a:t>
            </a:r>
          </a:p>
          <a:p>
            <a:endParaRPr/>
          </a:p>
          <a:p>
            <a:r>
              <a:t>Down the rabbit hole I went.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3" name="Shape 2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With my new mill smiling from across the room, I decided the next thing to do was desolder the chip to take it out of circuit and make myself an adapter so I manually reprogram the onboard storage so I could then fit my binaries and make the camera secure.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Here’s what that adapter looked like. A little rough, but a good first attempt.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387775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2" name="Shape 2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 started up a tool called flashrom which interfaces with my SPI reader/writer to see if it could read the contents of the chip. No luck. Desoldering the flash chip off the camera and onto the new adapter didn’t work.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6" name="Shape 2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Defeated, I put the camera back together.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0" name="Shape 2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As I put the final screw back in the camera, an incredible feeling of stupidity swept over me. I had never actually tried using the MicroSD as I had in the past to restore the camera’s firmware that way. 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When the camera turned back on, it booted fully! The camera’s security is still terrible but at least it turns on! 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2" name="Shape 2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I’ll be ready next time I try an compile something for a constrained device, in a future where IoT devices rule this will surely be handy. Who knows what kind of trouble I’ll get myself into then…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6" name="Shape 2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This opens so many doors for future projects. Using what I learned in this project I was able to laser engrave my toothbrush. 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0" name="Shape 2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There’s a good chance someone has tried the same thing you’re attempting. Learn from them.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4" name="Shape 2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Let projects explode into huge sagas, it’ll hurt a bit while you’re doing it but you’ll learn an incredible amount.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8" name="Shape 2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If I had spent a bit more time reading the SDK documentation, I would have quickly learned that the boot loader checks the MicroSD card for firmware files. Reading the documentation saves time and effort, it’s a skill we can all be better at.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8" name="Shape 2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Thank you for listening! I’m more than happy to take any questions, comments, insults.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" name="Shape 1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05593" indent="-305593">
              <a:buSzPct val="145000"/>
              <a:buChar char="•"/>
            </a:pPr>
            <a:r>
              <a:rPr dirty="0"/>
              <a:t>A while a go, I bought a cheap security camera.</a:t>
            </a:r>
          </a:p>
          <a:p>
            <a:pPr marL="305593" indent="-305593">
              <a:buSzPct val="145000"/>
              <a:buChar char="•"/>
            </a:pPr>
            <a:r>
              <a:rPr dirty="0"/>
              <a:t>I thought I would make a fun little project out of hacking it and at the same time see how secure it really was.</a:t>
            </a:r>
          </a:p>
          <a:p>
            <a:pPr marL="305593" indent="-305593">
              <a:buSzPct val="145000"/>
              <a:buChar char="•"/>
            </a:pPr>
            <a:r>
              <a:rPr dirty="0"/>
              <a:t>Plus, I got had just been broken into and was feeling extra paranoid…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Thankfully, I wasn’t the first person to want to dig a little deeper.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Shape 1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 came across a project on GitHub that produced a repackaged versions of the firmware with SSH added.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All I had to do is put the modified firmware images on the camera’s MicroSD card.</a:t>
            </a:r>
          </a:p>
          <a:p>
            <a:r>
              <a:t>On boot, this flashes the internal camera’s memory giving us a root shell over ssh (and the glorious screen you see before you).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After a bit of digging, I found some interesting strings in some of the camera’s binaries. I’ve highlighted them on the screen. It looks like the video files are uploaded using HTTP to a shutdown file sharing site… Not my definition of secure.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7" name="Shape 1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So, I set off to make it better. </a:t>
            </a:r>
          </a:p>
          <a:p>
            <a:r>
              <a:t>First, needed a way to watch for changes to the filesystem because a new file is written when motion is detected. Then, on change, I can trigger an HTTPS request to the server of my choosing with the contents of the file. My design looked a little like this.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1" name="Shape 1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Unfortunately, the camera only had a limited number of utilities installed. So, I needed to compile inotifywait as well as Curl with SSL support. My one stroke of luck came in the form of an SDK.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270000" y="4308599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-929606" y="-12700"/>
            <a:ext cx="16551777" cy="1103451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 7" descr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3109" y="8651961"/>
            <a:ext cx="1217502" cy="913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245" y="305"/>
            <a:ext cx="6029961" cy="1495215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xfrm>
            <a:off x="975359" y="4092786"/>
            <a:ext cx="11054082" cy="1568028"/>
          </a:xfrm>
          <a:prstGeom prst="rect">
            <a:avLst/>
          </a:prstGeom>
        </p:spPr>
        <p:txBody>
          <a:bodyPr lIns="48767" tIns="48767" rIns="48767" bIns="48767"/>
          <a:lstStyle>
            <a:lvl1pPr defTabSz="1300480">
              <a:lnSpc>
                <a:spcPct val="90000"/>
              </a:lnSpc>
              <a:defRPr sz="5600">
                <a:solidFill>
                  <a:srgbClr val="0066A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71940" y="8875607"/>
            <a:ext cx="449267" cy="465837"/>
          </a:xfrm>
          <a:prstGeom prst="rect">
            <a:avLst/>
          </a:prstGeom>
        </p:spPr>
        <p:txBody>
          <a:bodyPr lIns="48767" tIns="48767" rIns="48767" bIns="48767"/>
          <a:lstStyle>
            <a:lvl1pPr algn="l" defTabSz="1300480">
              <a:defRPr sz="2400">
                <a:solidFill>
                  <a:srgbClr val="000000"/>
                </a:solidFill>
                <a:latin typeface="BellSlim Medium"/>
                <a:ea typeface="BellSlim Medium"/>
                <a:cs typeface="BellSlim Medium"/>
                <a:sym typeface="BellSlim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-647700" y="508000"/>
            <a:ext cx="12369801" cy="61425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2451058" y="-138499"/>
            <a:ext cx="13525502" cy="90170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21"/>
          </p:nvPr>
        </p:nvSpPr>
        <p:spPr>
          <a:xfrm>
            <a:off x="4473575" y="2032000"/>
            <a:ext cx="10287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Tx/>
              <a:defRPr sz="2800"/>
            </a:lvl1pPr>
            <a:lvl2pPr marL="685800" indent="-342900">
              <a:spcBef>
                <a:spcPts val="3200"/>
              </a:spcBef>
              <a:buClrTx/>
              <a:defRPr sz="2800"/>
            </a:lvl2pPr>
            <a:lvl3pPr marL="1028700" indent="-342900">
              <a:spcBef>
                <a:spcPts val="3200"/>
              </a:spcBef>
              <a:buClrTx/>
              <a:defRPr sz="2800"/>
            </a:lvl3pPr>
            <a:lvl4pPr marL="1371600" indent="-342900">
              <a:spcBef>
                <a:spcPts val="3200"/>
              </a:spcBef>
              <a:buClrTx/>
              <a:defRPr sz="2800"/>
            </a:lvl4pPr>
            <a:lvl5pPr marL="1714500" indent="-342900">
              <a:spcBef>
                <a:spcPts val="3200"/>
              </a:spcBef>
              <a:buClrTx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21"/>
          </p:nvPr>
        </p:nvSpPr>
        <p:spPr>
          <a:xfrm>
            <a:off x="6426200" y="4965700"/>
            <a:ext cx="5886450" cy="3924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22"/>
          </p:nvPr>
        </p:nvSpPr>
        <p:spPr>
          <a:xfrm>
            <a:off x="6737350" y="639233"/>
            <a:ext cx="5880100" cy="3920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>
            <a:off x="-3400425" y="-127000"/>
            <a:ext cx="13525500" cy="9017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Learning By Failing"/>
          <p:cNvSpPr txBox="1">
            <a:spLocks noGrp="1"/>
          </p:cNvSpPr>
          <p:nvPr>
            <p:ph type="ctrTitle"/>
          </p:nvPr>
        </p:nvSpPr>
        <p:spPr>
          <a:xfrm>
            <a:off x="1270000" y="4211637"/>
            <a:ext cx="10464800" cy="1330326"/>
          </a:xfrm>
          <a:prstGeom prst="rect">
            <a:avLst/>
          </a:prstGeom>
        </p:spPr>
        <p:txBody>
          <a:bodyPr/>
          <a:lstStyle/>
          <a:p>
            <a:pPr lvl="1"/>
            <a:r>
              <a:t>Learning By Failing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LessSketchy.png" descr="LessSketchy.png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/>
          <a:stretch>
            <a:fillRect/>
          </a:stretch>
        </p:blipFill>
        <p:spPr>
          <a:xfrm>
            <a:off x="2437652" y="673099"/>
            <a:ext cx="8129430" cy="84072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ompile all the things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Compile all the things.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OldBewitchedCondor-size_restricted.gif" descr="OldBewitchedCondor-size_restricted.gif"/>
          <p:cNvPicPr>
            <a:picLocks noGr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1623392" y="1383780"/>
            <a:ext cx="9758016" cy="5464490"/>
          </a:xfrm>
          <a:prstGeom prst="rect">
            <a:avLst/>
          </a:prstGeom>
        </p:spPr>
      </p:pic>
      <p:sp>
        <p:nvSpPr>
          <p:cNvPr id="174" name="^ how using the SDK feels ^"/>
          <p:cNvSpPr txBox="1"/>
          <p:nvPr/>
        </p:nvSpPr>
        <p:spPr>
          <a:xfrm>
            <a:off x="1270000" y="6947419"/>
            <a:ext cx="10464800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3700" b="0"/>
            </a:lvl1pPr>
          </a:lstStyle>
          <a:p>
            <a:r>
              <a:t>^ how using the SDK feels ^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etting the binaries on the camera."/>
          <p:cNvSpPr txBox="1">
            <a:spLocks noGrp="1"/>
          </p:cNvSpPr>
          <p:nvPr>
            <p:ph type="ctrTitle"/>
          </p:nvPr>
        </p:nvSpPr>
        <p:spPr>
          <a:xfrm>
            <a:off x="1270000" y="26162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Getting the binaries on the camera.</a:t>
            </a:r>
          </a:p>
        </p:txBody>
      </p:sp>
      <p:sp>
        <p:nvSpPr>
          <p:cNvPr id="179" name="(cue ominous music)"/>
          <p:cNvSpPr txBox="1">
            <a:spLocks noGrp="1"/>
          </p:cNvSpPr>
          <p:nvPr>
            <p:ph type="subTitle" sz="quarter" idx="1"/>
          </p:nvPr>
        </p:nvSpPr>
        <p:spPr>
          <a:xfrm>
            <a:off x="1270000" y="6007100"/>
            <a:ext cx="10464800" cy="1130300"/>
          </a:xfrm>
          <a:prstGeom prst="rect">
            <a:avLst/>
          </a:prstGeom>
        </p:spPr>
        <p:txBody>
          <a:bodyPr/>
          <a:lstStyle/>
          <a:p>
            <a:r>
              <a:t>(cue ominous music)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DiskLayout.png" descr="DiskLayout.png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/>
          <a:stretch>
            <a:fillRect/>
          </a:stretch>
        </p:blipFill>
        <p:spPr>
          <a:xfrm>
            <a:off x="3684109" y="673100"/>
            <a:ext cx="5628297" cy="5905501"/>
          </a:xfrm>
          <a:prstGeom prst="rect">
            <a:avLst/>
          </a:prstGeom>
        </p:spPr>
      </p:pic>
      <p:sp>
        <p:nvSpPr>
          <p:cNvPr id="184" name="A rough view of the camera storage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56362">
              <a:defRPr sz="4880"/>
            </a:lvl1pPr>
          </a:lstStyle>
          <a:p>
            <a:r>
              <a:t>A rough view of the camera storage.</a:t>
            </a:r>
          </a:p>
        </p:txBody>
      </p:sp>
      <p:sp>
        <p:nvSpPr>
          <p:cNvPr id="185" name="Double-click to edit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128 Mb != 128 MB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128 Mb != 128 MB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Y47.gif" descr="Y47.gif"/>
          <p:cNvPicPr>
            <a:picLocks noGr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1619250" y="698445"/>
            <a:ext cx="9758016" cy="585481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94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5" name="Double-click to edit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3xZe.gif" descr="3xZe.gif"/>
          <p:cNvPicPr>
            <a:picLocks noGr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1619250" y="891572"/>
            <a:ext cx="9758016" cy="546855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00" name="I bricked it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 bricked it.</a:t>
            </a:r>
          </a:p>
        </p:txBody>
      </p:sp>
      <p:sp>
        <p:nvSpPr>
          <p:cNvPr id="201" name="Double-click to edit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20180623_095918.jpg" descr="20180623_095918.jpg"/>
          <p:cNvPicPr>
            <a:picLocks noGrp="1"/>
          </p:cNvPicPr>
          <p:nvPr>
            <p:ph type="pic" idx="21"/>
          </p:nvPr>
        </p:nvPicPr>
        <p:blipFill>
          <a:blip r:embed="rId3"/>
          <a:srcRect l="6723" r="6723"/>
          <a:stretch>
            <a:fillRect/>
          </a:stretch>
        </p:blipFill>
        <p:spPr>
          <a:xfrm>
            <a:off x="6718300" y="638919"/>
            <a:ext cx="5334000" cy="8216901"/>
          </a:xfrm>
          <a:prstGeom prst="rect">
            <a:avLst/>
          </a:prstGeom>
        </p:spPr>
      </p:pic>
      <p:sp>
        <p:nvSpPr>
          <p:cNvPr id="206" name="Tear it to bits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Tear it to bits.</a:t>
            </a:r>
          </a:p>
        </p:txBody>
      </p:sp>
      <p:sp>
        <p:nvSpPr>
          <p:cNvPr id="207" name="Line"/>
          <p:cNvSpPr/>
          <p:nvPr/>
        </p:nvSpPr>
        <p:spPr>
          <a:xfrm flipH="1">
            <a:off x="9904443" y="4629995"/>
            <a:ext cx="700929" cy="700930"/>
          </a:xfrm>
          <a:prstGeom prst="line">
            <a:avLst/>
          </a:prstGeom>
          <a:ln w="635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8" name="SPI Flash"/>
          <p:cNvSpPr txBox="1"/>
          <p:nvPr/>
        </p:nvSpPr>
        <p:spPr>
          <a:xfrm>
            <a:off x="10301884" y="4176370"/>
            <a:ext cx="146883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19100">
              <a:defRPr>
                <a:solidFill>
                  <a:srgbClr val="C82506"/>
                </a:solidFill>
              </a:defRPr>
            </a:lvl1pPr>
          </a:lstStyle>
          <a:p>
            <a:r>
              <a:t>SPI Flash</a:t>
            </a:r>
          </a:p>
        </p:txBody>
      </p:sp>
      <p:sp>
        <p:nvSpPr>
          <p:cNvPr id="209" name="Line"/>
          <p:cNvSpPr/>
          <p:nvPr/>
        </p:nvSpPr>
        <p:spPr>
          <a:xfrm>
            <a:off x="8564498" y="4349537"/>
            <a:ext cx="535612" cy="535612"/>
          </a:xfrm>
          <a:prstGeom prst="line">
            <a:avLst/>
          </a:prstGeom>
          <a:ln w="635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0" name="Line"/>
          <p:cNvSpPr/>
          <p:nvPr/>
        </p:nvSpPr>
        <p:spPr>
          <a:xfrm flipH="1">
            <a:off x="9264844" y="4312752"/>
            <a:ext cx="288999" cy="550684"/>
          </a:xfrm>
          <a:prstGeom prst="line">
            <a:avLst/>
          </a:prstGeom>
          <a:ln w="635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1" name="1.27mm"/>
          <p:cNvSpPr txBox="1"/>
          <p:nvPr/>
        </p:nvSpPr>
        <p:spPr>
          <a:xfrm>
            <a:off x="8708313" y="4180878"/>
            <a:ext cx="782474" cy="31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19100">
              <a:defRPr sz="1400">
                <a:solidFill>
                  <a:srgbClr val="C82506"/>
                </a:solidFill>
              </a:defRPr>
            </a:lvl1pPr>
          </a:lstStyle>
          <a:p>
            <a:r>
              <a:t>1.27mm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20190120_144117.jpg" descr="20190120_144117.jpg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9653" b="9653"/>
          <a:stretch>
            <a:fillRect/>
          </a:stretch>
        </p:blipFill>
        <p:spPr>
          <a:xfrm>
            <a:off x="1619250" y="673100"/>
            <a:ext cx="9758016" cy="5905500"/>
          </a:xfrm>
          <a:prstGeom prst="rect">
            <a:avLst/>
          </a:prstGeom>
        </p:spPr>
      </p:pic>
      <p:sp>
        <p:nvSpPr>
          <p:cNvPr id="216" name="Custom adapter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Custom adapter?</a:t>
            </a:r>
          </a:p>
        </p:txBody>
      </p:sp>
      <p:sp>
        <p:nvSpPr>
          <p:cNvPr id="217" name="Double-click to edit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oday,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02412">
              <a:defRPr sz="6880"/>
            </a:pPr>
            <a:r>
              <a:t>Today,</a:t>
            </a:r>
          </a:p>
          <a:p>
            <a:pPr defTabSz="502412">
              <a:defRPr sz="6880"/>
            </a:pPr>
            <a:r>
              <a:t>I’m going to tell you about a time I failed… 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down_the_rabbit_hole.gif" descr="down_the_rabbit_hole.gif"/>
          <p:cNvPicPr>
            <a:picLocks noGr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1845065" y="1924050"/>
            <a:ext cx="9314670" cy="5905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20180624_144607.jpg" descr="20180624_144607.jpg"/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l="37999" t="13370" r="13780" b="39634"/>
          <a:stretch>
            <a:fillRect/>
          </a:stretch>
        </p:blipFill>
        <p:spPr>
          <a:xfrm>
            <a:off x="952500" y="641350"/>
            <a:ext cx="5334000" cy="3898900"/>
          </a:xfrm>
          <a:prstGeom prst="rect">
            <a:avLst/>
          </a:prstGeom>
        </p:spPr>
      </p:pic>
      <p:pic>
        <p:nvPicPr>
          <p:cNvPr id="226" name="20190214_142225.jpg" descr="20190214_142225.jpg"/>
          <p:cNvPicPr>
            <a:picLocks noChangeAspect="1"/>
          </p:cNvPicPr>
          <p:nvPr/>
        </p:nvPicPr>
        <p:blipFill>
          <a:blip r:embed="rId4"/>
          <a:srcRect t="1269" b="1269"/>
          <a:stretch>
            <a:fillRect/>
          </a:stretch>
        </p:blipFill>
        <p:spPr>
          <a:xfrm>
            <a:off x="4588945" y="3215614"/>
            <a:ext cx="7673976" cy="56093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nadav@mini:~/Projects$ flashrom -p buspirate_spi:dev=/dev/tty.usbserial-A100RUBF,spispeed=1M -c S25FL127S-256kB…"/>
          <p:cNvSpPr txBox="1">
            <a:spLocks noGrp="1"/>
          </p:cNvSpPr>
          <p:nvPr>
            <p:ph type="body" sz="half" idx="1"/>
          </p:nvPr>
        </p:nvSpPr>
        <p:spPr>
          <a:xfrm>
            <a:off x="310312" y="2152668"/>
            <a:ext cx="12384176" cy="2946401"/>
          </a:xfrm>
          <a:prstGeom prst="rect">
            <a:avLst/>
          </a:prstGeom>
        </p:spPr>
        <p:txBody>
          <a:bodyPr/>
          <a:lstStyle/>
          <a:p>
            <a:pPr marL="0" indent="0" defTabSz="391414">
              <a:spcBef>
                <a:spcPts val="0"/>
              </a:spcBef>
              <a:buSzTx/>
              <a:buNone/>
              <a:defRPr sz="2144">
                <a:latin typeface="Courier"/>
                <a:ea typeface="Courier"/>
                <a:cs typeface="Courier"/>
                <a:sym typeface="Courier"/>
              </a:defRPr>
            </a:pPr>
            <a:r>
              <a:t>nadav@mini:~/Projects$ flashrom -p buspirate_spi:dev=/dev/tty.usbserial-A100RUBF,spispeed=1M -c S25FL127S-256kB</a:t>
            </a:r>
          </a:p>
          <a:p>
            <a:pPr marL="0" indent="0" defTabSz="391414">
              <a:spcBef>
                <a:spcPts val="0"/>
              </a:spcBef>
              <a:buSzTx/>
              <a:buNone/>
              <a:defRPr sz="2144">
                <a:latin typeface="Courier"/>
                <a:ea typeface="Courier"/>
                <a:cs typeface="Courier"/>
                <a:sym typeface="Courier"/>
              </a:defRPr>
            </a:pPr>
            <a:r>
              <a:t>flashrom v1.0 on Darwin 17.7.0 (x86_64)</a:t>
            </a:r>
          </a:p>
          <a:p>
            <a:pPr marL="0" indent="0" defTabSz="391414">
              <a:spcBef>
                <a:spcPts val="0"/>
              </a:spcBef>
              <a:buSzTx/>
              <a:buNone/>
              <a:defRPr sz="2144">
                <a:latin typeface="Courier"/>
                <a:ea typeface="Courier"/>
                <a:cs typeface="Courier"/>
                <a:sym typeface="Courier"/>
              </a:defRPr>
            </a:pPr>
            <a:r>
              <a:t>flashrom is free software, get the source code at https://flashrom.org</a:t>
            </a:r>
          </a:p>
          <a:p>
            <a:pPr marL="0" indent="0" defTabSz="391414">
              <a:spcBef>
                <a:spcPts val="0"/>
              </a:spcBef>
              <a:buSzTx/>
              <a:buNone/>
              <a:defRPr sz="2144"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marL="0" indent="0" defTabSz="391414">
              <a:spcBef>
                <a:spcPts val="0"/>
              </a:spcBef>
              <a:buSzTx/>
              <a:buNone/>
              <a:defRPr sz="2144">
                <a:latin typeface="Courier"/>
                <a:ea typeface="Courier"/>
                <a:cs typeface="Courier"/>
                <a:sym typeface="Courier"/>
              </a:defRPr>
            </a:pPr>
            <a:r>
              <a:t>Calibrating delay loop... OK.</a:t>
            </a:r>
          </a:p>
          <a:p>
            <a:pPr marL="0" indent="0" defTabSz="391414">
              <a:spcBef>
                <a:spcPts val="0"/>
              </a:spcBef>
              <a:buSzTx/>
              <a:buNone/>
              <a:defRPr sz="2144" b="1">
                <a:solidFill>
                  <a:schemeClr val="accent5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No EEPROM/flash device found.</a:t>
            </a:r>
          </a:p>
          <a:p>
            <a:pPr marL="0" indent="0" defTabSz="391414">
              <a:spcBef>
                <a:spcPts val="0"/>
              </a:spcBef>
              <a:buSzTx/>
              <a:buNone/>
              <a:defRPr sz="2144">
                <a:latin typeface="Courier"/>
                <a:ea typeface="Courier"/>
                <a:cs typeface="Courier"/>
                <a:sym typeface="Courier"/>
              </a:defRPr>
            </a:pPr>
            <a:r>
              <a:t>Note: flashrom can never write if the flash chip isn't found automatically.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iphy.gif" descr="giphy.gif"/>
          <p:cNvPicPr>
            <a:picLocks noGr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1623392" y="2132358"/>
            <a:ext cx="9758016" cy="548888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But wait, theres more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But wait, theres more!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iphy.gif" descr="giphy.gif"/>
          <p:cNvPicPr>
            <a:picLocks noGr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2561257" y="673100"/>
            <a:ext cx="7874001" cy="5905500"/>
          </a:xfrm>
          <a:prstGeom prst="rect">
            <a:avLst/>
          </a:prstGeom>
        </p:spPr>
      </p:pic>
      <p:sp>
        <p:nvSpPr>
          <p:cNvPr id="243" name="Success! Sort of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Success! Sort of…</a:t>
            </a:r>
          </a:p>
        </p:txBody>
      </p:sp>
      <p:sp>
        <p:nvSpPr>
          <p:cNvPr id="244" name="Double-click to edit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hings I learned failing: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Things I learned failing: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ross-compi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Cross-compile  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Mill PCBs at hom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Mill PCBs at home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all the thing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/>
            <a:r>
              <a:t>Google all the things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…over, and over again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…over, and over again…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Chase rabbit hol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/>
            <a:r>
              <a:t>Chase rabbit holes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RTFM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02412">
              <a:defRPr sz="6880"/>
            </a:pPr>
            <a:r>
              <a:t>RTFM</a:t>
            </a:r>
          </a:p>
          <a:p>
            <a:pPr defTabSz="502412">
              <a:defRPr sz="6880"/>
            </a:pPr>
            <a:r>
              <a:t>Read the docs and understand them.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RFTM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66674">
              <a:defRPr sz="7760"/>
            </a:pPr>
            <a:r>
              <a:t>RFTM</a:t>
            </a:r>
          </a:p>
          <a:p>
            <a:pPr defTabSz="566674">
              <a:defRPr sz="7760"/>
            </a:pPr>
            <a:r>
              <a:t>(Re-flash the MicroSD)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hank You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Thank You!</a:t>
            </a:r>
          </a:p>
        </p:txBody>
      </p:sp>
      <p:sp>
        <p:nvSpPr>
          <p:cNvPr id="273" name="nadavami"/>
          <p:cNvSpPr txBox="1">
            <a:spLocks noGrp="1"/>
          </p:cNvSpPr>
          <p:nvPr>
            <p:ph type="body" sz="quarter" idx="1"/>
          </p:nvPr>
        </p:nvSpPr>
        <p:spPr>
          <a:xfrm>
            <a:off x="7099722" y="2343237"/>
            <a:ext cx="2750799" cy="1274060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4700"/>
            </a:lvl1pPr>
          </a:lstStyle>
          <a:p>
            <a:r>
              <a:t>nadavami</a:t>
            </a:r>
          </a:p>
        </p:txBody>
      </p:sp>
      <p:pic>
        <p:nvPicPr>
          <p:cNvPr id="274" name="20190120_152600 (1).jpg" descr="20190120_152600 (1).jpg"/>
          <p:cNvPicPr>
            <a:picLocks noChangeAspect="1"/>
          </p:cNvPicPr>
          <p:nvPr/>
        </p:nvPicPr>
        <p:blipFill>
          <a:blip r:embed="rId3"/>
          <a:srcRect l="13881" t="763" r="13881" b="27000"/>
          <a:stretch>
            <a:fillRect/>
          </a:stretch>
        </p:blipFill>
        <p:spPr>
          <a:xfrm>
            <a:off x="3767335" y="4174380"/>
            <a:ext cx="5470179" cy="4102634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My laser engraved toothbrush."/>
          <p:cNvSpPr txBox="1"/>
          <p:nvPr/>
        </p:nvSpPr>
        <p:spPr>
          <a:xfrm>
            <a:off x="3748790" y="8251276"/>
            <a:ext cx="5507220" cy="564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spcBef>
                <a:spcPts val="4200"/>
              </a:spcBef>
              <a:defRPr sz="2800" b="0"/>
            </a:lvl1pPr>
          </a:lstStyle>
          <a:p>
            <a:r>
              <a:t>My laser engraved toothbrush.</a:t>
            </a:r>
          </a:p>
        </p:txBody>
      </p:sp>
      <p:pic>
        <p:nvPicPr>
          <p:cNvPr id="276" name="github_PNG65.png" descr="github_PNG6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280" y="2302116"/>
            <a:ext cx="3659085" cy="13563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first01.jpg" descr="first01.jpg"/>
          <p:cNvPicPr>
            <a:picLocks noGrp="1"/>
          </p:cNvPicPr>
          <p:nvPr>
            <p:ph type="pic" idx="21"/>
          </p:nvPr>
        </p:nvPicPr>
        <p:blipFill>
          <a:blip r:embed="rId3"/>
          <a:srcRect l="16711" r="16711"/>
          <a:stretch>
            <a:fillRect/>
          </a:stretch>
        </p:blipFill>
        <p:spPr>
          <a:xfrm>
            <a:off x="6718300" y="638919"/>
            <a:ext cx="5334000" cy="8216901"/>
          </a:xfrm>
          <a:prstGeom prst="rect">
            <a:avLst/>
          </a:prstGeom>
        </p:spPr>
      </p:pic>
      <p:sp>
        <p:nvSpPr>
          <p:cNvPr id="138" name="A while a go, I bought a cheap security camera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while a go, I bought a cheap security camera.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My ideal IoT Camer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My ideal IoT Camera</a:t>
            </a:r>
          </a:p>
        </p:txBody>
      </p:sp>
      <p:sp>
        <p:nvSpPr>
          <p:cNvPr id="143" name="Does not spy on me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Does not spy on me.</a:t>
            </a:r>
          </a:p>
          <a:p>
            <a:r>
              <a:t>Convenient to use.</a:t>
            </a:r>
          </a:p>
          <a:p>
            <a:r>
              <a:t>Does not spy on me.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How secure is this thing really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r>
              <a:t>How secure is this thing really?</a:t>
            </a:r>
          </a:p>
        </p:txBody>
      </p:sp>
      <p:sp>
        <p:nvSpPr>
          <p:cNvPr id="146" name="Can I SSH into it? Nope.…"/>
          <p:cNvSpPr txBox="1"/>
          <p:nvPr/>
        </p:nvSpPr>
        <p:spPr>
          <a:xfrm>
            <a:off x="957338" y="2660431"/>
            <a:ext cx="6594324" cy="165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4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Can I SSH into it? Nope.</a:t>
            </a:r>
          </a:p>
          <a:p>
            <a:pPr algn="l">
              <a:defRPr sz="34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How about telnet? Nope.</a:t>
            </a:r>
          </a:p>
          <a:p>
            <a:pPr algn="l">
              <a:defRPr sz="34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Are there any open ports? Nope.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itHub to the rescue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GitHub to the rescue!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nadav@mini:~/Projects$ ssh root@c1.local…"/>
          <p:cNvSpPr txBox="1">
            <a:spLocks noGrp="1"/>
          </p:cNvSpPr>
          <p:nvPr>
            <p:ph type="title"/>
          </p:nvPr>
        </p:nvSpPr>
        <p:spPr>
          <a:xfrm>
            <a:off x="1270000" y="3829446"/>
            <a:ext cx="10464800" cy="2094708"/>
          </a:xfrm>
          <a:prstGeom prst="rect">
            <a:avLst/>
          </a:prstGeom>
        </p:spPr>
        <p:txBody>
          <a:bodyPr/>
          <a:lstStyle/>
          <a:p>
            <a:pPr algn="l" defTabSz="245363">
              <a:defRPr sz="3359">
                <a:latin typeface="Courier New"/>
                <a:ea typeface="Courier New"/>
                <a:cs typeface="Courier New"/>
                <a:sym typeface="Courier New"/>
              </a:defRPr>
            </a:pPr>
            <a:r>
              <a:t>nadav@mini:~/Projects$ ssh root@c1.local</a:t>
            </a:r>
          </a:p>
          <a:p>
            <a:pPr algn="l" defTabSz="245363">
              <a:defRPr sz="3359">
                <a:latin typeface="Courier New"/>
                <a:ea typeface="Courier New"/>
                <a:cs typeface="Courier New"/>
                <a:sym typeface="Courier New"/>
              </a:defRPr>
            </a:pPr>
            <a:r>
              <a:t>root@c1.local's password:</a:t>
            </a:r>
          </a:p>
          <a:p>
            <a:pPr algn="l" defTabSz="245363">
              <a:defRPr sz="3359">
                <a:latin typeface="Courier New"/>
                <a:ea typeface="Courier New"/>
                <a:cs typeface="Courier New"/>
                <a:sym typeface="Courier New"/>
              </a:defRPr>
            </a:pPr>
            <a:r>
              <a:t>Welcome to HiLinux.</a:t>
            </a:r>
          </a:p>
          <a:p>
            <a:pPr algn="l" defTabSz="245363">
              <a:defRPr sz="3359">
                <a:latin typeface="Courier New"/>
                <a:ea typeface="Courier New"/>
                <a:cs typeface="Courier New"/>
                <a:sym typeface="Courier New"/>
              </a:defRPr>
            </a:pPr>
            <a:r>
              <a:t>~ #</a:t>
            </a:r>
          </a:p>
        </p:txBody>
      </p:sp>
      <p:sp>
        <p:nvSpPr>
          <p:cNvPr id="155" name="Double-click to edit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ow me your dirty secrets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r>
              <a:t>Show me your dirty secrets.</a:t>
            </a:r>
          </a:p>
        </p:txBody>
      </p:sp>
      <p:sp>
        <p:nvSpPr>
          <p:cNvPr id="160" name="/home/app # cat cloudAPI  | grep htt…"/>
          <p:cNvSpPr txBox="1">
            <a:spLocks noGrp="1"/>
          </p:cNvSpPr>
          <p:nvPr>
            <p:ph type="body" sz="half" idx="1"/>
          </p:nvPr>
        </p:nvSpPr>
        <p:spPr>
          <a:xfrm>
            <a:off x="952500" y="2133600"/>
            <a:ext cx="11099800" cy="2946400"/>
          </a:xfrm>
          <a:prstGeom prst="rect">
            <a:avLst/>
          </a:prstGeom>
        </p:spPr>
        <p:txBody>
          <a:bodyPr/>
          <a:lstStyle/>
          <a:p>
            <a:pPr marL="0" indent="0" defTabSz="461518">
              <a:spcBef>
                <a:spcPts val="0"/>
              </a:spcBef>
              <a:buSzTx/>
              <a:buNone/>
              <a:defRPr sz="2528">
                <a:latin typeface="Courier"/>
                <a:ea typeface="Courier"/>
                <a:cs typeface="Courier"/>
                <a:sym typeface="Courier"/>
              </a:defRPr>
            </a:pPr>
            <a:r>
              <a:t>/home/app # cat cloudAPI  | grep htt</a:t>
            </a:r>
          </a:p>
          <a:p>
            <a:pPr marL="0" indent="0" defTabSz="461518">
              <a:spcBef>
                <a:spcPts val="0"/>
              </a:spcBef>
              <a:buSzTx/>
              <a:buNone/>
              <a:defRPr sz="2528">
                <a:latin typeface="Courier"/>
                <a:ea typeface="Courier"/>
                <a:cs typeface="Courier"/>
                <a:sym typeface="Courier"/>
              </a:defRPr>
            </a:pPr>
            <a:r>
              <a:t>http://openapi.kuaipan.cn/open/verificationURL</a:t>
            </a:r>
          </a:p>
          <a:p>
            <a:pPr marL="0" indent="0" defTabSz="461518">
              <a:spcBef>
                <a:spcPts val="0"/>
              </a:spcBef>
              <a:buSzTx/>
              <a:buNone/>
              <a:defRPr sz="2528">
                <a:latin typeface="Courier"/>
                <a:ea typeface="Courier"/>
                <a:cs typeface="Courier"/>
                <a:sym typeface="Courier"/>
              </a:defRPr>
            </a:pPr>
            <a:r>
              <a:t>http://openapi.kuaipan.cn/1/account_info</a:t>
            </a:r>
          </a:p>
          <a:p>
            <a:pPr marL="0" indent="0" defTabSz="461518">
              <a:spcBef>
                <a:spcPts val="0"/>
              </a:spcBef>
              <a:buSzTx/>
              <a:buNone/>
              <a:defRPr sz="2528">
                <a:latin typeface="Courier"/>
                <a:ea typeface="Courier"/>
                <a:cs typeface="Courier"/>
                <a:sym typeface="Courier"/>
              </a:defRPr>
            </a:pPr>
            <a:r>
              <a:t>http://openapi.kuaipan.cn/1/fileops/create_folder</a:t>
            </a:r>
          </a:p>
          <a:p>
            <a:pPr marL="0" indent="0" defTabSz="461518">
              <a:spcBef>
                <a:spcPts val="0"/>
              </a:spcBef>
              <a:buSzTx/>
              <a:buNone/>
              <a:defRPr sz="2528">
                <a:latin typeface="Courier"/>
                <a:ea typeface="Courier"/>
                <a:cs typeface="Courier"/>
                <a:sym typeface="Courier"/>
              </a:defRPr>
            </a:pPr>
            <a:r>
              <a:t>http://openapi.kuaipan.cn/1/fileops/delete</a:t>
            </a:r>
          </a:p>
          <a:p>
            <a:pPr marL="0" indent="0" defTabSz="461518">
              <a:spcBef>
                <a:spcPts val="0"/>
              </a:spcBef>
              <a:buSzTx/>
              <a:buNone/>
              <a:defRPr sz="2528">
                <a:latin typeface="Courier"/>
                <a:ea typeface="Courier"/>
                <a:cs typeface="Courier"/>
                <a:sym typeface="Courier"/>
              </a:defRPr>
            </a:pPr>
            <a:r>
              <a:t>http://openapi.kuaipan.cn/1/metadata/app_folder</a:t>
            </a:r>
          </a:p>
          <a:p>
            <a:pPr marL="0" indent="0" defTabSz="461518">
              <a:spcBef>
                <a:spcPts val="0"/>
              </a:spcBef>
              <a:buSzTx/>
              <a:buNone/>
              <a:defRPr sz="2528" b="1">
                <a:solidFill>
                  <a:schemeClr val="accent5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http://api-content.dfs.kuaipan.cn/1/fileops/upload_locate</a:t>
            </a:r>
          </a:p>
        </p:txBody>
      </p:sp>
      <p:pic>
        <p:nvPicPr>
          <p:cNvPr id="161" name="giphy.gif" descr="giphy.gi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960566" y="5493345"/>
            <a:ext cx="6096001" cy="3517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1341</Words>
  <Application>Microsoft Macintosh PowerPoint</Application>
  <PresentationFormat>Custom</PresentationFormat>
  <Paragraphs>95</Paragraphs>
  <Slides>33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BellSlim Medium</vt:lpstr>
      <vt:lpstr>Courier</vt:lpstr>
      <vt:lpstr>Courier New</vt:lpstr>
      <vt:lpstr>Helvetica Neue</vt:lpstr>
      <vt:lpstr>Helvetica Neue Light</vt:lpstr>
      <vt:lpstr>Helvetica Neue Medium</vt:lpstr>
      <vt:lpstr>Black</vt:lpstr>
      <vt:lpstr>Learning By Failing</vt:lpstr>
      <vt:lpstr>Today, I’m going to tell you about a time I failed… </vt:lpstr>
      <vt:lpstr>…over, and over again…</vt:lpstr>
      <vt:lpstr>A while a go, I bought a cheap security camera.</vt:lpstr>
      <vt:lpstr>My ideal IoT Camera</vt:lpstr>
      <vt:lpstr>How secure is this thing really?</vt:lpstr>
      <vt:lpstr>GitHub to the rescue!</vt:lpstr>
      <vt:lpstr>nadav@mini:~/Projects$ ssh root@c1.local root@c1.local's password: Welcome to HiLinux. ~ #</vt:lpstr>
      <vt:lpstr>Show me your dirty secrets.</vt:lpstr>
      <vt:lpstr>PowerPoint Presentation</vt:lpstr>
      <vt:lpstr>Compile all the things.</vt:lpstr>
      <vt:lpstr>PowerPoint Presentation</vt:lpstr>
      <vt:lpstr>Getting the binaries on the camera.</vt:lpstr>
      <vt:lpstr>A rough view of the camera storage.</vt:lpstr>
      <vt:lpstr>128 Mb != 128 MB</vt:lpstr>
      <vt:lpstr>PowerPoint Presentation</vt:lpstr>
      <vt:lpstr>I bricked it.</vt:lpstr>
      <vt:lpstr>Tear it to bits.</vt:lpstr>
      <vt:lpstr>Custom adapter?</vt:lpstr>
      <vt:lpstr>PowerPoint Presentation</vt:lpstr>
      <vt:lpstr>PowerPoint Presentation</vt:lpstr>
      <vt:lpstr>PowerPoint Presentation</vt:lpstr>
      <vt:lpstr>PowerPoint Presentation</vt:lpstr>
      <vt:lpstr>But wait, theres more!</vt:lpstr>
      <vt:lpstr>Success! Sort of…</vt:lpstr>
      <vt:lpstr>Things I learned failing:</vt:lpstr>
      <vt:lpstr>Cross-compile  </vt:lpstr>
      <vt:lpstr>Mill PCBs at home</vt:lpstr>
      <vt:lpstr>Google all the things</vt:lpstr>
      <vt:lpstr>Chase rabbit holes</vt:lpstr>
      <vt:lpstr>RTFM Read the docs and understand them.</vt:lpstr>
      <vt:lpstr>RFTM (Re-flash the MicroSD)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By Failing</dc:title>
  <cp:lastModifiedBy>nadav@nadavami.com</cp:lastModifiedBy>
  <cp:revision>1</cp:revision>
  <dcterms:modified xsi:type="dcterms:W3CDTF">2021-02-13T00:04:58Z</dcterms:modified>
</cp:coreProperties>
</file>